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142533771" r:id="rId3"/>
    <p:sldId id="2142533789" r:id="rId4"/>
    <p:sldId id="2142533698" r:id="rId5"/>
    <p:sldId id="2142533701" r:id="rId6"/>
    <p:sldId id="2142533700" r:id="rId7"/>
    <p:sldId id="2142533790" r:id="rId8"/>
    <p:sldId id="2142533791" r:id="rId9"/>
    <p:sldId id="2142533702" r:id="rId10"/>
    <p:sldId id="2142533703" r:id="rId11"/>
    <p:sldId id="2142533793" r:id="rId12"/>
    <p:sldId id="2142533704" r:id="rId13"/>
    <p:sldId id="2142533689" r:id="rId14"/>
    <p:sldId id="2142533779" r:id="rId15"/>
    <p:sldId id="2142533795" r:id="rId16"/>
    <p:sldId id="2142533796" r:id="rId17"/>
    <p:sldId id="2142533797" r:id="rId18"/>
    <p:sldId id="2142533780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9793-B135-40D8-A8CC-014421531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8B19736-87F5-4393-B92C-A2A1F65ED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686018-E4BA-465F-9348-6C6CA096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286AA3-4204-4144-908F-8C726D83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C0A29C-E8FD-4A93-B817-E9C27BCA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95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CBC45-6CC2-4166-8448-E9C7CAB2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683843B-AE08-4493-AF2A-4EDFDE14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17814A-2CA4-4247-9B64-859D1D4E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F98A51-88D9-4916-BD00-9D811D2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D80781-8F43-4B81-8E80-FA0C4717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55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C585EDF-83C2-4570-B6C7-9BCE750C6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472EE2-6EFC-4892-B5D1-0986A50E2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BB6029-2EC6-48E5-A764-25FDE2C6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F1CD62-9D2A-4135-A3E5-ED91DBED1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42B6C9-FA72-4A05-98AC-8EAC6A8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00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90134-0E62-9687-3C51-990201B410A5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343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777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8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0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7C5C5-DDBE-4FD3-252A-FB3E2896BC4B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931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A54C8D-7080-BC5C-993A-270862287F17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901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004" y="241556"/>
            <a:ext cx="11358143" cy="77787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004" y="1392488"/>
            <a:ext cx="11358143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6D637-2A31-7166-B824-3A190E52C60D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960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13B5E-C645-401B-8340-9A1734BD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7B6C3B-3114-4A14-96D3-66A01259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F6D5-B0EE-4EC6-AF49-7DDCDB9CB89A}" type="datetime1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A1334-9E43-4005-B976-A31FF2CC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E971B3-8839-43F2-937A-8B66C849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01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B927-E743-4CDF-BAC2-F9251929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862B6-8393-469C-B30D-A179CB9D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7D4AA-3F70-42BE-9131-5D273BF3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D02655-50CD-4CEB-AA37-D6D4A2EB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D29CB8-70BB-4E88-B1FA-7F32719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6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550D6-93B7-4A11-B9A5-C4F0E2705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E90057-0C8E-4887-8319-30429F1A7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7592A8-D023-4DBA-84BB-9D5CD5B5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6F105F-2A11-4A61-93E1-F858D0F1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8EF8B2-1F05-4690-BC43-0C8CDEE2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92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9DD40-3A94-447F-80CF-6971C54F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B57360-F8B0-4112-ADE1-6CEC69A21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8AE781-EA77-41B1-B0A9-ADF6C5252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EC222E-348C-4956-AB6D-34852226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46CC0D-AE2D-47A6-B449-769E1C7A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CCFA98-A7D7-4384-A696-2C6B3961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81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DF031-F2AC-4C07-908C-FF8582B4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A74562-890C-4B39-9133-A1F39D2A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1B5A6A-F3E7-4C85-8250-FC9656111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2F4C43C-23FA-4390-8AE7-014081515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6F4AB70-E3B6-4659-9057-65BE74C3F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D2BEC0B-F0AA-47EE-BE27-4DF38544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63DC3E-CDFE-4C9B-A5F2-9D51CCA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FCD39A-E3C4-40D7-901B-D944B94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8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E1A3A-7C3B-4F8D-B44B-ECD29CAA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D27CF6-86DE-4D9D-A990-FACF38EC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83976B-65C5-426E-A792-EB1408D3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2FBBF-2827-49C9-A3E7-F228AA60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29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CFC99FE-EC58-4A59-9A16-B4470A73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D977301-72E8-4AEB-9B2F-36032539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2F186-1103-4A8E-AED1-871631E9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34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A3C7B-9D1B-49D1-AE79-CFAD6539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C92F5F-C57E-43A5-8461-EC7B139D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6E1698-3042-4A36-AD39-8A265E313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51E425-8A84-4140-9CD0-B44ED743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6E74CE-2303-4D88-A425-0445AEBD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7E0984-87AB-4567-8502-B378C716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936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9682D-E5D0-4B25-A78F-0F74B65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1953620-1390-4DE0-A1B2-26AA79FF2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57CD7C-BB81-434A-A29F-9F4800444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2CC342-9532-4C6F-A279-FD858422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E53074-82C2-4076-BDFC-FAE26FE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3DE22B-5556-45AA-B82A-D76484F0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919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AFD4FD1-317F-4E3A-917F-3C821C832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F1A96B-011D-4D61-9652-499F760D6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9D7E25-E8ED-432F-A394-17EDFAF12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39A49-E7C4-4875-8123-E399C75D187E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C10C15-D7C8-415A-B5C0-8AA0910C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34FB03-3398-462F-A27C-BD2486C41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1B5F4-9663-426A-A37D-CA95C1C26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54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3F26AA5-37F1-E779-C3CA-675ED39C2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251" y="90891"/>
            <a:ext cx="682811" cy="682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433210-8B0A-C64E-1831-2C0BA62B65A8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TW" sz="90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E973A5-5263-8E02-69EB-80539EA404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DAFC519-F678-885D-E0DD-E5F546122D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58D89-23F0-5FA3-8653-39139D05459A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58125" y="6578563"/>
            <a:ext cx="0" cy="14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23">
            <a:extLst>
              <a:ext uri="{FF2B5EF4-FFF2-40B4-BE49-F238E27FC236}">
                <a16:creationId xmlns:a16="http://schemas.microsoft.com/office/drawing/2014/main" id="{B4C955E5-E786-ACDE-18FA-866C91B20F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7453" y="6446044"/>
            <a:ext cx="352945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/>
          <a:p>
            <a:pPr algn="ctr"/>
            <a:fld id="{B137C29A-0912-4B9D-B63A-7EE0D168282D}" type="slidenum">
              <a:rPr lang="id-ID" altLang="zh-TW" sz="1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pPr algn="ctr"/>
              <a:t>‹#›</a:t>
            </a:fld>
            <a:endParaRPr lang="id-ID" altLang="zh-TW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BDDECC3E-4DCB-7F34-9F52-35B9C2E633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1754" y="6425407"/>
            <a:ext cx="4331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桑尼數據科學版權所有 保留一切權利</a:t>
            </a:r>
            <a:endParaRPr kumimoji="1"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r"/>
            <a:r>
              <a:rPr kumimoji="1" lang="en-US" altLang="zh-TW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© 2024 SUNNY DATA SCIENCE. All rights reserved</a:t>
            </a:r>
            <a:endParaRPr kumimoji="1"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3EEB0C0-4280-8DEC-D409-91128A8F0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2143"/>
            <a:ext cx="880395" cy="8803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8D3311-5B2F-DECC-2760-17645E9F91AC}"/>
              </a:ext>
            </a:extLst>
          </p:cNvPr>
          <p:cNvSpPr txBox="1"/>
          <p:nvPr userDrawn="1"/>
        </p:nvSpPr>
        <p:spPr>
          <a:xfrm>
            <a:off x="758124" y="6515363"/>
            <a:ext cx="4331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iSpan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數據科學領導品牌</a:t>
            </a:r>
          </a:p>
        </p:txBody>
      </p:sp>
    </p:spTree>
    <p:extLst>
      <p:ext uri="{BB962C8B-B14F-4D97-AF65-F5344CB8AC3E}">
        <p14:creationId xmlns:p14="http://schemas.microsoft.com/office/powerpoint/2010/main" val="27522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 spc="15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9pPr>
    </p:titleStyle>
    <p:bodyStyle>
      <a:lvl1pPr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4564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9136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1370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18280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plainenglish.io/feature-scaling-when-should-you-use-standardization-and-normalization-ea2eabb4a1d5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49.png"/><Relationship Id="rId12" Type="http://schemas.openxmlformats.org/officeDocument/2006/relationships/image" Target="../media/image53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tin.com/articles/feature-engineering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Simple/Multiple Linear Regression</a:t>
            </a:r>
          </a:p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intuition</a:t>
            </a:r>
          </a:p>
        </p:txBody>
      </p:sp>
    </p:spTree>
    <p:extLst>
      <p:ext uri="{BB962C8B-B14F-4D97-AF65-F5344CB8AC3E}">
        <p14:creationId xmlns:p14="http://schemas.microsoft.com/office/powerpoint/2010/main" val="376869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9A309D-8239-4911-BAC2-EE6FDE377BE3}"/>
              </a:ext>
            </a:extLst>
          </p:cNvPr>
          <p:cNvGrpSpPr/>
          <p:nvPr/>
        </p:nvGrpSpPr>
        <p:grpSpPr>
          <a:xfrm>
            <a:off x="5124090" y="1725285"/>
            <a:ext cx="4873925" cy="3060888"/>
            <a:chOff x="5068887" y="2203980"/>
            <a:chExt cx="5412846" cy="3206809"/>
          </a:xfrm>
        </p:grpSpPr>
        <p:pic>
          <p:nvPicPr>
            <p:cNvPr id="1032" name="Picture 8" descr="ANOVA">
              <a:extLst>
                <a:ext uri="{FF2B5EF4-FFF2-40B4-BE49-F238E27FC236}">
                  <a16:creationId xmlns:a16="http://schemas.microsoft.com/office/drawing/2014/main" id="{AD4197D5-BCE4-4211-9D2A-AD63C0786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755" y="3714750"/>
              <a:ext cx="4489978" cy="640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NOVA">
              <a:extLst>
                <a:ext uri="{FF2B5EF4-FFF2-40B4-BE49-F238E27FC236}">
                  <a16:creationId xmlns:a16="http://schemas.microsoft.com/office/drawing/2014/main" id="{CE16FB0D-E10A-48D8-841B-1BA589FC3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887" y="2203980"/>
              <a:ext cx="4447646" cy="62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NOVA">
              <a:extLst>
                <a:ext uri="{FF2B5EF4-FFF2-40B4-BE49-F238E27FC236}">
                  <a16:creationId xmlns:a16="http://schemas.microsoft.com/office/drawing/2014/main" id="{5872D243-541B-46E4-8D29-471CC4986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522" y="2913063"/>
              <a:ext cx="3971618" cy="66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AA7EC079-9E99-48CA-9D8E-9946C0DFD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0723"/>
            <a:stretch/>
          </p:blipFill>
          <p:spPr>
            <a:xfrm>
              <a:off x="5872692" y="4542367"/>
              <a:ext cx="2864908" cy="452967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AC2F69CA-7E1F-4F14-B521-280E02BDE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3883"/>
            <a:stretch/>
          </p:blipFill>
          <p:spPr>
            <a:xfrm>
              <a:off x="5931960" y="4986867"/>
              <a:ext cx="2864908" cy="423922"/>
            </a:xfrm>
            <a:prstGeom prst="rect">
              <a:avLst/>
            </a:prstGeom>
          </p:spPr>
        </p:pic>
      </p:grp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ANOVA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變異數分析</a:t>
            </a:r>
            <a:endParaRPr lang="en-US" altLang="zh-TW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Analysis of Variance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8264BDA-835B-4527-A52D-1860EC0425A1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8656D20-0725-45BA-ADDF-D93FAA159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086" y="2595366"/>
            <a:ext cx="3969182" cy="2313327"/>
          </a:xfrm>
          <a:prstGeom prst="rect">
            <a:avLst/>
          </a:prstGeom>
        </p:spPr>
      </p:pic>
      <p:pic>
        <p:nvPicPr>
          <p:cNvPr id="1034" name="Picture 10" descr="ANOVA">
            <a:extLst>
              <a:ext uri="{FF2B5EF4-FFF2-40B4-BE49-F238E27FC236}">
                <a16:creationId xmlns:a16="http://schemas.microsoft.com/office/drawing/2014/main" id="{9E68FD63-0498-4244-8BE4-47344F79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02" y="5008811"/>
            <a:ext cx="4246563" cy="13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8D408D-B6D1-46AC-8D28-B2BB372F122E}"/>
              </a:ext>
            </a:extLst>
          </p:cNvPr>
          <p:cNvSpPr txBox="1"/>
          <p:nvPr/>
        </p:nvSpPr>
        <p:spPr>
          <a:xfrm>
            <a:off x="390524" y="1340768"/>
            <a:ext cx="5633468" cy="173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方差分析（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ANOVA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）在有三個或更多組時使用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檢定來統計評估均值的相等性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200" b="1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變異數分析驗之前提假設：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 </a:t>
            </a:r>
            <a:r>
              <a:rPr lang="zh-TW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組母群體均為常態分布，且各組變異數相同。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組中抽出的觀察值為獨立，不相互影響。</a:t>
            </a:r>
          </a:p>
          <a:p>
            <a:endParaRPr lang="en-US" altLang="zh-TW" sz="14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2BCBE9DE-BB89-43C5-AEF7-A73594D01440}"/>
              </a:ext>
            </a:extLst>
          </p:cNvPr>
          <p:cNvCxnSpPr/>
          <p:nvPr/>
        </p:nvCxnSpPr>
        <p:spPr>
          <a:xfrm>
            <a:off x="821267" y="4419600"/>
            <a:ext cx="4360333" cy="0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D780408-0635-41D7-8493-741A7F8AF30A}"/>
              </a:ext>
            </a:extLst>
          </p:cNvPr>
          <p:cNvSpPr/>
          <p:nvPr/>
        </p:nvSpPr>
        <p:spPr>
          <a:xfrm>
            <a:off x="5867879" y="5274587"/>
            <a:ext cx="6096000" cy="1015663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r>
              <a:rPr lang="zh-TW" altLang="en-US" sz="1200" b="1" i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組內離均差平方和</a:t>
            </a:r>
            <a:r>
              <a:rPr lang="en-US" altLang="zh-TW" sz="1200" b="1" i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(SSW)</a:t>
            </a:r>
            <a:r>
              <a:rPr lang="zh-TW" altLang="en-US" sz="1200" b="1" i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亦稱「機差平方和」</a:t>
            </a:r>
            <a:r>
              <a:rPr lang="en-US" altLang="zh-TW" sz="1200" b="1" i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(error sum of squares, SSE)</a:t>
            </a:r>
            <a:endParaRPr lang="zh-TW" altLang="en-US" sz="1200" b="1" i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F</a:t>
            </a:r>
            <a:r>
              <a:rPr lang="en-US" altLang="zh-TW" sz="1200" baseline="-25000" dirty="0">
                <a:solidFill>
                  <a:srgbClr val="0070C0"/>
                </a:solidFill>
                <a:latin typeface="Georgia" panose="02040502050405020303" pitchFamily="18" charset="0"/>
              </a:rPr>
              <a:t>2,12</a:t>
            </a:r>
            <a:r>
              <a:rPr lang="en-US" altLang="zh-TW" sz="1200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, .95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= 3.89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，表示：檢定母群體組數 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G =3 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且取樣本總數 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N =15 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之變異數分析，要求顯著水準 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α = .05 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時，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F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值 之臨界值；</a:t>
            </a:r>
            <a:br>
              <a:rPr lang="zh-TW" altLang="en-US" sz="1200" dirty="0"/>
            </a:b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當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F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值 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&gt; 3.89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，可判定拒絕「各組母群體平均數完全相同 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(H0)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」之虛無假設。</a:t>
            </a:r>
            <a:endParaRPr lang="en-US" altLang="zh-TW" sz="12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32C5477-F10D-4566-8201-F867C3466E0B}"/>
              </a:ext>
            </a:extLst>
          </p:cNvPr>
          <p:cNvSpPr txBox="1"/>
          <p:nvPr/>
        </p:nvSpPr>
        <p:spPr>
          <a:xfrm>
            <a:off x="319976" y="4497397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000000"/>
                </a:solidFill>
                <a:latin typeface="Georgia" panose="02040502050405020303" pitchFamily="18" charset="0"/>
              </a:rPr>
              <a:t>H0 </a:t>
            </a:r>
            <a:r>
              <a:rPr lang="en-US" altLang="zh-TW" sz="1000" b="1" dirty="0">
                <a:solidFill>
                  <a:srgbClr val="C00000"/>
                </a:solidFill>
              </a:rPr>
              <a:t>:</a:t>
            </a:r>
            <a:r>
              <a:rPr lang="zh-TW" altLang="en-US" sz="1000" b="1" dirty="0">
                <a:solidFill>
                  <a:srgbClr val="C00000"/>
                </a:solidFill>
              </a:rPr>
              <a:t> 組</a:t>
            </a:r>
            <a:r>
              <a:rPr lang="en-US" altLang="zh-TW" sz="1000" b="1" dirty="0">
                <a:solidFill>
                  <a:srgbClr val="C00000"/>
                </a:solidFill>
              </a:rPr>
              <a:t>1</a:t>
            </a:r>
            <a:r>
              <a:rPr lang="zh-TW" altLang="en-US" sz="1000" b="1" dirty="0">
                <a:solidFill>
                  <a:srgbClr val="C00000"/>
                </a:solidFill>
              </a:rPr>
              <a:t> 和 組</a:t>
            </a:r>
            <a:r>
              <a:rPr lang="en-US" altLang="zh-TW" sz="1000" b="1" dirty="0">
                <a:solidFill>
                  <a:srgbClr val="C00000"/>
                </a:solidFill>
              </a:rPr>
              <a:t>2</a:t>
            </a:r>
            <a:r>
              <a:rPr lang="zh-TW" altLang="en-US" sz="1000" b="1" dirty="0">
                <a:solidFill>
                  <a:srgbClr val="C00000"/>
                </a:solidFill>
              </a:rPr>
              <a:t>沒差別 </a:t>
            </a:r>
            <a:r>
              <a:rPr lang="en-US" altLang="zh-TW" sz="1000" b="1" dirty="0">
                <a:solidFill>
                  <a:srgbClr val="C00000"/>
                </a:solidFill>
              </a:rPr>
              <a:t>(</a:t>
            </a:r>
            <a:r>
              <a:rPr lang="zh-TW" altLang="en-US" sz="1000" b="1" dirty="0">
                <a:solidFill>
                  <a:srgbClr val="C00000"/>
                </a:solidFill>
              </a:rPr>
              <a:t>虛無假設</a:t>
            </a:r>
            <a:r>
              <a:rPr lang="en-US" altLang="zh-TW" sz="10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altLang="zh-TW" sz="1000" dirty="0">
                <a:solidFill>
                  <a:srgbClr val="000000"/>
                </a:solidFill>
                <a:latin typeface="Georgia" panose="02040502050405020303" pitchFamily="18" charset="0"/>
              </a:rPr>
              <a:t>H1 </a:t>
            </a:r>
            <a:r>
              <a:rPr lang="en-US" altLang="zh-TW" sz="1000" b="1" dirty="0">
                <a:solidFill>
                  <a:srgbClr val="C00000"/>
                </a:solidFill>
              </a:rPr>
              <a:t>:</a:t>
            </a:r>
            <a:r>
              <a:rPr lang="zh-TW" altLang="en-US" sz="1000" b="1" dirty="0">
                <a:solidFill>
                  <a:srgbClr val="C00000"/>
                </a:solidFill>
              </a:rPr>
              <a:t> 組</a:t>
            </a:r>
            <a:r>
              <a:rPr lang="en-US" altLang="zh-TW" sz="1000" b="1" dirty="0">
                <a:solidFill>
                  <a:srgbClr val="C00000"/>
                </a:solidFill>
              </a:rPr>
              <a:t>1</a:t>
            </a:r>
            <a:r>
              <a:rPr lang="zh-TW" altLang="en-US" sz="1000" b="1" dirty="0">
                <a:solidFill>
                  <a:srgbClr val="C00000"/>
                </a:solidFill>
              </a:rPr>
              <a:t> 和 組</a:t>
            </a:r>
            <a:r>
              <a:rPr lang="en-US" altLang="zh-TW" sz="1000" b="1" dirty="0">
                <a:solidFill>
                  <a:srgbClr val="C00000"/>
                </a:solidFill>
              </a:rPr>
              <a:t>2</a:t>
            </a:r>
            <a:r>
              <a:rPr lang="zh-TW" altLang="en-US" sz="1000" b="1" dirty="0">
                <a:solidFill>
                  <a:srgbClr val="C00000"/>
                </a:solidFill>
              </a:rPr>
              <a:t>有差別 </a:t>
            </a:r>
            <a:r>
              <a:rPr lang="en-US" altLang="zh-TW" sz="1000" b="1" dirty="0">
                <a:solidFill>
                  <a:srgbClr val="C00000"/>
                </a:solidFill>
              </a:rPr>
              <a:t>(</a:t>
            </a:r>
            <a:r>
              <a:rPr lang="zh-TW" altLang="en-US" sz="1000" b="1" dirty="0">
                <a:solidFill>
                  <a:srgbClr val="C00000"/>
                </a:solidFill>
              </a:rPr>
              <a:t>對立假設</a:t>
            </a:r>
            <a:r>
              <a:rPr lang="en-US" altLang="zh-TW" sz="1000" b="1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1038" name="Picture 14" descr="F-table - Statistics By Jim">
            <a:extLst>
              <a:ext uri="{FF2B5EF4-FFF2-40B4-BE49-F238E27FC236}">
                <a16:creationId xmlns:a16="http://schemas.microsoft.com/office/drawing/2014/main" id="{B8D4AFBA-0121-43C4-B061-C4BDA0F3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083" y="3737632"/>
            <a:ext cx="2176732" cy="14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DEFA1466-AB0B-43CE-A1E1-E070EDA71BF5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00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Assumptions of Linear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線性回歸的假設前提，與機器學習套模仔的差別就看這了，特別重要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!!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AAAA40-29E2-2750-79B2-BA4D248024E7}"/>
              </a:ext>
            </a:extLst>
          </p:cNvPr>
          <p:cNvSpPr txBox="1"/>
          <p:nvPr/>
        </p:nvSpPr>
        <p:spPr>
          <a:xfrm>
            <a:off x="390524" y="1340768"/>
            <a:ext cx="5633468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前提假設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線性關係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(Linearity)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目標變量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與每一個預測變量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之間存在線性關係。換句話說，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可以通過將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們相加（每個乘以一個常數）來預測。這就像用直尺在紙上畫點然後拉直線一樣簡單。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同質性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(Homoscedasticity)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隨著預測變量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的改變，目標變量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的變異（散佈的寬度）是恆定的。想像一下，不管我們擲多遠的骰子，擲到每一個數字的機率都是一樣的。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多變量正態性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(Multivariate Normality)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回歸分析中的誤差（實際觀察值與預測值之間的差異）應該呈正態分佈。大多數的誤差應該集中在零附近，只有少數是大的正數或負數。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獨立性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(Independence)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假設每一次的觀察（或數據點）都是獨立的，不會互相影響。就像你每次擲骰子，前一次的結果不會影響下一次。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無多重共線性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(Lack of Multicollinearity)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模型中的預測變量彼此之間不應該是高度相關的。如果你有兩個幾乎一樣的預測變量，那麼就很難分辨它們對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的影響是獨立的還是相互影響的。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異常值檢查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(The Outlier Check)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這不是一個假設，但檢查異常值是重要的“額外”步驟。異常值可能會扭曲整個模型的結果，就像一個非常重的乘客坐在看起來均衡的鞦韆的一端，失去平衡。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765FB0-6769-4052-76D0-35A2209F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711325"/>
            <a:ext cx="1872208" cy="12294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29A17D-12D9-4B9F-7AE0-4585B86F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177814"/>
            <a:ext cx="1872208" cy="119257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F5A883C-8DFD-E863-4A9C-114BB22B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4607457"/>
            <a:ext cx="1873397" cy="122941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227471E-5AEF-ECD0-4BB7-2E8AD9F73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1772816"/>
            <a:ext cx="2145728" cy="106960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1E8EB10-F40B-A2D0-DF51-366E18DF9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33" y="3212976"/>
            <a:ext cx="1956443" cy="64807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8F017D1-8FBD-1610-4DCC-FD5551FA5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360" y="4620840"/>
            <a:ext cx="1800200" cy="111241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C1FA20C-49D9-4370-8218-BCCA9E3ADBCA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06F536-8C47-4D9B-B618-53350717E5F0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76661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sohne"/>
                <a:ea typeface="新細明體" panose="02020500000000000000" pitchFamily="18" charset="-120"/>
                <a:cs typeface="+mn-cs"/>
              </a:rPr>
              <a:t>Feature Scaling: When Should You Use Standardization and Normalization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292A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https://python.plainenglish.io/feature-scaling-when-should-you-use-standardization-and-normalization-ea2eabb4a1d5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292A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75147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Lasso &amp; Ridge Regression </a:t>
            </a:r>
          </a:p>
        </p:txBody>
      </p:sp>
    </p:spTree>
    <p:extLst>
      <p:ext uri="{BB962C8B-B14F-4D97-AF65-F5344CB8AC3E}">
        <p14:creationId xmlns:p14="http://schemas.microsoft.com/office/powerpoint/2010/main" val="3753981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dirty="0"/>
              <a:t>Regularization</a:t>
            </a:r>
            <a:endParaRPr lang="en-US" altLang="zh-TW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避免過擬合 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懲罰項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AAAA40-29E2-2750-79B2-BA4D248024E7}"/>
              </a:ext>
            </a:extLst>
          </p:cNvPr>
          <p:cNvSpPr txBox="1"/>
          <p:nvPr/>
        </p:nvSpPr>
        <p:spPr>
          <a:xfrm>
            <a:off x="416403" y="1349395"/>
            <a:ext cx="5633468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前提假設</a:t>
            </a: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</a:rPr>
              <a:t>Lasso Regression for Regularization</a:t>
            </a:r>
          </a:p>
          <a:p>
            <a:endParaRPr lang="en-US" altLang="zh-TW" b="1" dirty="0">
              <a:highlight>
                <a:srgbClr val="FFFFFF"/>
              </a:highlight>
            </a:endParaRPr>
          </a:p>
          <a:p>
            <a:endParaRPr lang="en-US" altLang="zh-TW" b="1" dirty="0">
              <a:highlight>
                <a:srgbClr val="FFFFFF"/>
              </a:highlight>
            </a:endParaRPr>
          </a:p>
          <a:p>
            <a:endParaRPr lang="en-US" altLang="zh-TW" b="1" dirty="0">
              <a:highlight>
                <a:srgbClr val="FFFFFF"/>
              </a:highlight>
            </a:endParaRPr>
          </a:p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</a:rPr>
              <a:t>Ridge Regression  for Regularization</a:t>
            </a:r>
          </a:p>
          <a:p>
            <a:endParaRPr lang="en-US" altLang="zh-TW" b="1" dirty="0">
              <a:highlight>
                <a:srgbClr val="FFFFFF"/>
              </a:highlight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C1FA20C-49D9-4370-8218-BCCA9E3ADBCA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06F536-8C47-4D9B-B618-53350717E5F0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  <p:pic>
        <p:nvPicPr>
          <p:cNvPr id="3074" name="Picture 2" descr="https://images.datacamp.com/image/upload/v1648205671/image17_ryqgum.png">
            <a:extLst>
              <a:ext uri="{FF2B5EF4-FFF2-40B4-BE49-F238E27FC236}">
                <a16:creationId xmlns:a16="http://schemas.microsoft.com/office/drawing/2014/main" id="{AD0EFEA4-5EA0-4CB7-8A77-B94E19A9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57" y="2303524"/>
            <a:ext cx="2952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ages.datacamp.com/image/upload/v1648205671/image13_ftroyj.png">
            <a:extLst>
              <a:ext uri="{FF2B5EF4-FFF2-40B4-BE49-F238E27FC236}">
                <a16:creationId xmlns:a16="http://schemas.microsoft.com/office/drawing/2014/main" id="{46B39F8A-4AA9-4DD2-B772-3C38FF84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79" y="3317848"/>
            <a:ext cx="31718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E2357E2-726C-47B8-A2B8-442AEEB0BA87}"/>
              </a:ext>
            </a:extLst>
          </p:cNvPr>
          <p:cNvSpPr/>
          <p:nvPr/>
        </p:nvSpPr>
        <p:spPr>
          <a:xfrm>
            <a:off x="3295291" y="2286000"/>
            <a:ext cx="681486" cy="5262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A94DD5-77CC-45F0-B0B2-F8E3F18525E0}"/>
              </a:ext>
            </a:extLst>
          </p:cNvPr>
          <p:cNvSpPr/>
          <p:nvPr/>
        </p:nvSpPr>
        <p:spPr>
          <a:xfrm>
            <a:off x="3338421" y="3355676"/>
            <a:ext cx="681486" cy="5262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2FE85C0-9C49-45B6-BFFB-99E428240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299" y="2334886"/>
            <a:ext cx="1709079" cy="4169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0B1A0F6-F1EC-4B68-A717-9B5948A6A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1675" y="3429575"/>
            <a:ext cx="1756046" cy="401382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02EB0F-3940-47AD-807F-7282B232A951}"/>
              </a:ext>
            </a:extLst>
          </p:cNvPr>
          <p:cNvSpPr txBox="1"/>
          <p:nvPr/>
        </p:nvSpPr>
        <p:spPr>
          <a:xfrm>
            <a:off x="3177120" y="3936953"/>
            <a:ext cx="1200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Penalty term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1F577F2-3905-4A06-8E0B-904F3C83F83E}"/>
              </a:ext>
            </a:extLst>
          </p:cNvPr>
          <p:cNvSpPr txBox="1"/>
          <p:nvPr/>
        </p:nvSpPr>
        <p:spPr>
          <a:xfrm>
            <a:off x="3473454" y="2040419"/>
            <a:ext cx="1200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Penalty term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76B438E-2AF6-44B1-8071-BED6F996C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3778" y="4291632"/>
            <a:ext cx="2630488" cy="1945125"/>
          </a:xfrm>
          <a:prstGeom prst="rect">
            <a:avLst/>
          </a:prstGeom>
        </p:spPr>
      </p:pic>
      <p:pic>
        <p:nvPicPr>
          <p:cNvPr id="3082" name="Picture 10" descr="https://explained.ai/regularization/images/ESL_reg.png">
            <a:extLst>
              <a:ext uri="{FF2B5EF4-FFF2-40B4-BE49-F238E27FC236}">
                <a16:creationId xmlns:a16="http://schemas.microsoft.com/office/drawing/2014/main" id="{D80A5D71-1A6A-4D6C-B3F3-6721031B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71" y="4326466"/>
            <a:ext cx="160104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5B47078C-9F4D-4E83-ABD2-5A81EAD2652F}"/>
              </a:ext>
            </a:extLst>
          </p:cNvPr>
          <p:cNvCxnSpPr>
            <a:cxnSpLocks/>
          </p:cNvCxnSpPr>
          <p:nvPr/>
        </p:nvCxnSpPr>
        <p:spPr>
          <a:xfrm>
            <a:off x="1684866" y="4749800"/>
            <a:ext cx="2023534" cy="228600"/>
          </a:xfrm>
          <a:prstGeom prst="bentConnector3">
            <a:avLst>
              <a:gd name="adj1" fmla="val 10021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2FC534E7-7EAB-4E8D-9A7E-49C9F13BD236}"/>
              </a:ext>
            </a:extLst>
          </p:cNvPr>
          <p:cNvCxnSpPr>
            <a:cxnSpLocks/>
          </p:cNvCxnSpPr>
          <p:nvPr/>
        </p:nvCxnSpPr>
        <p:spPr>
          <a:xfrm flipV="1">
            <a:off x="931333" y="5181600"/>
            <a:ext cx="2243667" cy="643468"/>
          </a:xfrm>
          <a:prstGeom prst="bentConnector3">
            <a:avLst>
              <a:gd name="adj1" fmla="val 100189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1BB60FA6-71CA-4E9E-B714-3F9E1EF1D5EE}"/>
              </a:ext>
            </a:extLst>
          </p:cNvPr>
          <p:cNvGrpSpPr/>
          <p:nvPr/>
        </p:nvGrpSpPr>
        <p:grpSpPr>
          <a:xfrm>
            <a:off x="6383868" y="1625602"/>
            <a:ext cx="5657110" cy="4054354"/>
            <a:chOff x="5339752" y="1529545"/>
            <a:chExt cx="6659593" cy="4821635"/>
          </a:xfrm>
        </p:grpSpPr>
        <p:pic>
          <p:nvPicPr>
            <p:cNvPr id="3078" name="Picture 6" descr="Ridge and Lasso Regression - Comparative Study | FavTutor">
              <a:extLst>
                <a:ext uri="{FF2B5EF4-FFF2-40B4-BE49-F238E27FC236}">
                  <a16:creationId xmlns:a16="http://schemas.microsoft.com/office/drawing/2014/main" id="{8FCF98ED-147C-43C7-B962-FB2E7FF8A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9752" y="1529545"/>
              <a:ext cx="6659593" cy="475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0A393DD-7C37-4B9F-BDD9-C2FACB6322E2}"/>
                </a:ext>
              </a:extLst>
            </p:cNvPr>
            <p:cNvSpPr/>
            <p:nvPr/>
          </p:nvSpPr>
          <p:spPr>
            <a:xfrm>
              <a:off x="9432142" y="5869002"/>
              <a:ext cx="1515318" cy="482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TW" b="1" dirty="0">
                  <a:solidFill>
                    <a:srgbClr val="0D0D0D"/>
                  </a:solidFill>
                  <a:highlight>
                    <a:srgbClr val="FFFFFF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L2 norm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F3687ED-BE27-487C-A89C-E3E7EFC2ED07}"/>
                </a:ext>
              </a:extLst>
            </p:cNvPr>
            <p:cNvSpPr/>
            <p:nvPr/>
          </p:nvSpPr>
          <p:spPr>
            <a:xfrm>
              <a:off x="6300182" y="5843601"/>
              <a:ext cx="1474901" cy="482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TW" b="1" dirty="0">
                  <a:solidFill>
                    <a:srgbClr val="0D0D0D"/>
                  </a:solidFill>
                  <a:highlight>
                    <a:srgbClr val="FFFFFF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L1 norm</a:t>
              </a:r>
            </a:p>
          </p:txBody>
        </p:sp>
      </p:grpSp>
      <p:pic>
        <p:nvPicPr>
          <p:cNvPr id="3084" name="Picture 12" descr="https://explained.ai/regularization/images/lagrange-animation.gif">
            <a:extLst>
              <a:ext uri="{FF2B5EF4-FFF2-40B4-BE49-F238E27FC236}">
                <a16:creationId xmlns:a16="http://schemas.microsoft.com/office/drawing/2014/main" id="{FFD682FA-6A8B-4EC7-B649-D2FAA5127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68" y="4334933"/>
            <a:ext cx="2523614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1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https://images.datacamp.com/image/upload/v1648205671/image17_ryqgum.png">
            <a:extLst>
              <a:ext uri="{FF2B5EF4-FFF2-40B4-BE49-F238E27FC236}">
                <a16:creationId xmlns:a16="http://schemas.microsoft.com/office/drawing/2014/main" id="{EDB13F68-E39A-4795-B667-6EF80CB7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90" y="5139857"/>
            <a:ext cx="2952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 reduction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避免過擬合 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懲罰項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C1FA20C-49D9-4370-8218-BCCA9E3ADBCA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06F536-8C47-4D9B-B618-53350717E5F0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1045A04-6EDF-4D5A-B018-8E87595B0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0" y="2142888"/>
            <a:ext cx="4772927" cy="294557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A2A0BF54-05FE-4E3C-BBB6-EA2C4E36C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82" y="2226733"/>
            <a:ext cx="4568469" cy="2819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D743FD-ACA7-46E2-BF22-4E3D48F9ABBD}"/>
              </a:ext>
            </a:extLst>
          </p:cNvPr>
          <p:cNvSpPr/>
          <p:nvPr/>
        </p:nvSpPr>
        <p:spPr>
          <a:xfrm>
            <a:off x="6563652" y="1373201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</a:rPr>
              <a:t>Lasso Regression feature coefficients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5892B9-0B91-4962-8CFB-DDBF18F70741}"/>
              </a:ext>
            </a:extLst>
          </p:cNvPr>
          <p:cNvSpPr/>
          <p:nvPr/>
        </p:nvSpPr>
        <p:spPr>
          <a:xfrm>
            <a:off x="819485" y="1364734"/>
            <a:ext cx="436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</a:rPr>
              <a:t>Ridge Regression feature coefficients </a:t>
            </a:r>
          </a:p>
        </p:txBody>
      </p:sp>
      <p:pic>
        <p:nvPicPr>
          <p:cNvPr id="32" name="Picture 4" descr="https://images.datacamp.com/image/upload/v1648205671/image13_ftroyj.png">
            <a:extLst>
              <a:ext uri="{FF2B5EF4-FFF2-40B4-BE49-F238E27FC236}">
                <a16:creationId xmlns:a16="http://schemas.microsoft.com/office/drawing/2014/main" id="{3F058EFB-973B-4B12-8BF0-4D9E2930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78" y="5146648"/>
            <a:ext cx="31718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06153820-31DE-46DB-9299-D701BE155EAE}"/>
              </a:ext>
            </a:extLst>
          </p:cNvPr>
          <p:cNvSpPr/>
          <p:nvPr/>
        </p:nvSpPr>
        <p:spPr>
          <a:xfrm>
            <a:off x="1863147" y="5850321"/>
            <a:ext cx="2150053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000000"/>
                </a:solidFill>
                <a:latin typeface="Georgia" panose="02040502050405020303" pitchFamily="18" charset="0"/>
              </a:rPr>
              <a:t>Lamda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越大，係數越接近零</a:t>
            </a:r>
            <a:endParaRPr lang="en-US" altLang="zh-TW" sz="12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CE06399-6489-4765-9503-16F356BC4C89}"/>
              </a:ext>
            </a:extLst>
          </p:cNvPr>
          <p:cNvSpPr/>
          <p:nvPr/>
        </p:nvSpPr>
        <p:spPr>
          <a:xfrm>
            <a:off x="8043814" y="5850321"/>
            <a:ext cx="2150053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000000"/>
                </a:solidFill>
                <a:latin typeface="Georgia" panose="02040502050405020303" pitchFamily="18" charset="0"/>
              </a:rPr>
              <a:t>Lamda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越大，係數越接近零</a:t>
            </a:r>
            <a:endParaRPr lang="en-US" altLang="zh-TW" sz="12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7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 reduction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避免過擬合 </a:t>
            </a: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懲罰項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C1FA20C-49D9-4370-8218-BCCA9E3ADBCA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06F536-8C47-4D9B-B618-53350717E5F0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292327BF-476A-4906-966F-1C78F40D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2" y="1549400"/>
            <a:ext cx="7125169" cy="4007906"/>
          </a:xfrm>
          <a:prstGeom prst="rect">
            <a:avLst/>
          </a:prstGeom>
        </p:spPr>
      </p:pic>
      <p:pic>
        <p:nvPicPr>
          <p:cNvPr id="4098" name="Picture 2" descr="https://explained.ai/regularization/images/L1L2contour.png">
            <a:extLst>
              <a:ext uri="{FF2B5EF4-FFF2-40B4-BE49-F238E27FC236}">
                <a16:creationId xmlns:a16="http://schemas.microsoft.com/office/drawing/2014/main" id="{21D80E6E-58B0-42D8-AFFC-1A247D12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97" y="2514600"/>
            <a:ext cx="3849458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71DE2DF-6210-42D7-B03A-CB89A6C61097}"/>
              </a:ext>
            </a:extLst>
          </p:cNvPr>
          <p:cNvSpPr/>
          <p:nvPr/>
        </p:nvSpPr>
        <p:spPr>
          <a:xfrm>
            <a:off x="694746" y="5291521"/>
            <a:ext cx="6096000" cy="646331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L1 norm 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的約束函數是菱形，所以和 </a:t>
            </a:r>
            <a:r>
              <a:rPr lang="en-US" altLang="zh-TW" sz="1200" dirty="0">
                <a:solidFill>
                  <a:srgbClr val="000000"/>
                </a:solidFill>
                <a:latin typeface="Georgia" panose="02040502050405020303" pitchFamily="18" charset="0"/>
              </a:rPr>
              <a:t>loss function </a:t>
            </a:r>
            <a:r>
              <a:rPr lang="zh-TW" altLang="en-US" sz="1200" dirty="0">
                <a:solidFill>
                  <a:srgbClr val="000000"/>
                </a:solidFill>
                <a:latin typeface="Georgia" panose="02040502050405020303" pitchFamily="18" charset="0"/>
              </a:rPr>
              <a:t>交點有機會只有一個，造成會有部分特徵的係數被收斂為零，達到特徵減少的效果，換句話說可以將影響效力不大的特徵濾除，達到降維的效果</a:t>
            </a:r>
            <a:endParaRPr lang="en-US" altLang="zh-TW" sz="12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52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11106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Feature Engineering Explained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https://builtin.com/articles/feature-engineering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</p:spTree>
    <p:extLst>
      <p:ext uri="{BB962C8B-B14F-4D97-AF65-F5344CB8AC3E}">
        <p14:creationId xmlns:p14="http://schemas.microsoft.com/office/powerpoint/2010/main" val="296180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情境假設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1512F7-A8F6-410D-A699-16D06A7A4527}"/>
              </a:ext>
            </a:extLst>
          </p:cNvPr>
          <p:cNvSpPr/>
          <p:nvPr/>
        </p:nvSpPr>
        <p:spPr>
          <a:xfrm>
            <a:off x="479376" y="1484784"/>
            <a:ext cx="6936514" cy="45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如果你是一位專職馬鈴薯種植的農夫，你可能會有以下任務：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C620CC-6CFB-4A33-AA59-38311DE7CAE1}"/>
              </a:ext>
            </a:extLst>
          </p:cNvPr>
          <p:cNvSpPr/>
          <p:nvPr/>
        </p:nvSpPr>
        <p:spPr>
          <a:xfrm>
            <a:off x="479376" y="22048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該如何提高馬鈴薯產量？ 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有哪些因素會影響馬鈴薯的產量？</a:t>
            </a:r>
          </a:p>
        </p:txBody>
      </p:sp>
      <p:pic>
        <p:nvPicPr>
          <p:cNvPr id="14340" name="Picture 4" descr="马铃薯茎叶生长和什么有关？马铃薯茎叶旺盛就能多结薯？ - 新农科技网">
            <a:extLst>
              <a:ext uri="{FF2B5EF4-FFF2-40B4-BE49-F238E27FC236}">
                <a16:creationId xmlns:a16="http://schemas.microsoft.com/office/drawing/2014/main" id="{AB98431D-96E9-4477-96C5-089992B4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996952"/>
            <a:ext cx="345638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ertilizing: It's Mainly About Nitrogen - FineGardening">
            <a:extLst>
              <a:ext uri="{FF2B5EF4-FFF2-40B4-BE49-F238E27FC236}">
                <a16:creationId xmlns:a16="http://schemas.microsoft.com/office/drawing/2014/main" id="{F6BCC101-A0FB-460E-8668-847915C73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17" y="3676897"/>
            <a:ext cx="760761" cy="7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天线宝宝太阳GIF - 下载及分享PHONEKY">
            <a:extLst>
              <a:ext uri="{FF2B5EF4-FFF2-40B4-BE49-F238E27FC236}">
                <a16:creationId xmlns:a16="http://schemas.microsoft.com/office/drawing/2014/main" id="{D5C46DC2-DDE0-4E31-B278-D7D8927C1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8"/>
          <a:stretch/>
        </p:blipFill>
        <p:spPr bwMode="auto">
          <a:xfrm>
            <a:off x="2711624" y="3645024"/>
            <a:ext cx="765672" cy="82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下雨_图片_gif - 图库- 爱给网">
            <a:extLst>
              <a:ext uri="{FF2B5EF4-FFF2-40B4-BE49-F238E27FC236}">
                <a16:creationId xmlns:a16="http://schemas.microsoft.com/office/drawing/2014/main" id="{61FD5836-8AB3-4595-898D-CE3B0A53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02" y="3513949"/>
            <a:ext cx="1052231" cy="105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溫度計圖示平面設計向量。 剪貼畫|剪貼畫免版稅| FreeImages">
            <a:extLst>
              <a:ext uri="{FF2B5EF4-FFF2-40B4-BE49-F238E27FC236}">
                <a16:creationId xmlns:a16="http://schemas.microsoft.com/office/drawing/2014/main" id="{EBBBE128-3E36-416C-BF7D-6DA18CCC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5" y="3604889"/>
            <a:ext cx="435193" cy="89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B9F704-3842-41CD-BC28-768D467256B7}"/>
              </a:ext>
            </a:extLst>
          </p:cNvPr>
          <p:cNvSpPr/>
          <p:nvPr/>
        </p:nvSpPr>
        <p:spPr>
          <a:xfrm>
            <a:off x="2135560" y="501317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一個結果是由很多原因造成的</a:t>
            </a:r>
          </a:p>
        </p:txBody>
      </p:sp>
      <p:pic>
        <p:nvPicPr>
          <p:cNvPr id="17" name="圖片 3">
            <a:extLst>
              <a:ext uri="{FF2B5EF4-FFF2-40B4-BE49-F238E27FC236}">
                <a16:creationId xmlns:a16="http://schemas.microsoft.com/office/drawing/2014/main" id="{3F242703-C8C0-4172-B65B-B3C26FEB95E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4725144"/>
            <a:ext cx="4608512" cy="1070306"/>
          </a:xfrm>
          <a:prstGeom prst="rect">
            <a:avLst/>
          </a:prstGeom>
        </p:spPr>
      </p:pic>
      <p:sp>
        <p:nvSpPr>
          <p:cNvPr id="9" name="等腰三角形 8">
            <a:extLst>
              <a:ext uri="{FF2B5EF4-FFF2-40B4-BE49-F238E27FC236}">
                <a16:creationId xmlns:a16="http://schemas.microsoft.com/office/drawing/2014/main" id="{81D54985-46BB-4588-8F8D-42AA7FC2127B}"/>
              </a:ext>
            </a:extLst>
          </p:cNvPr>
          <p:cNvSpPr/>
          <p:nvPr/>
        </p:nvSpPr>
        <p:spPr>
          <a:xfrm rot="2917270">
            <a:off x="11074469" y="4558381"/>
            <a:ext cx="903385" cy="434531"/>
          </a:xfrm>
          <a:prstGeom prst="triangle">
            <a:avLst/>
          </a:prstGeom>
          <a:solidFill>
            <a:srgbClr val="D0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40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AD61718-09C5-CFF1-D96E-47AB8AFF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77" y="3838115"/>
            <a:ext cx="3321394" cy="1825122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回歸分析的目的是建立一個模型，用以預測連續的數值輸出。這通常涉及找到一個或多個自變數（輸入特徵）與因變數（輸出變數）間的數學關係。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模型設計時，會嘗試最小化預測值與實際值之間的差異，常見的方法是最小化誤差的平方和。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新細明體" panose="02020500000000000000" pitchFamily="18" charset="-120"/>
                <a:cs typeface="+mn-cs"/>
              </a:rPr>
              <a:t>MSE, Mean Squared Error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新細明體" panose="02020500000000000000" pitchFamily="18" charset="-120"/>
                <a:cs typeface="+mn-cs"/>
              </a:rPr>
              <a:t>RMSE, Root Mean Squared Error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新細明體" panose="02020500000000000000" pitchFamily="18" charset="-120"/>
                <a:cs typeface="+mn-cs"/>
              </a:rPr>
              <a:t>MAPE, Mean Absolute Percentage Error,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新細明體" panose="02020500000000000000" pitchFamily="18" charset="-120"/>
                <a:cs typeface="+mn-cs"/>
              </a:rPr>
              <a:t>R², Coefficient of Determination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Simple Linear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簡單線性回歸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就是線性方程式啦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國小教過了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F400EF9-DB8D-F531-119F-352ED2B3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152529"/>
            <a:ext cx="3582953" cy="28446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EAA2FED-3B4F-20D6-6803-1E53DF4B3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5013176"/>
            <a:ext cx="2371532" cy="12018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3335D75-16C9-C902-8213-DE007FF4F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5" y="1711325"/>
            <a:ext cx="1136795" cy="639447"/>
          </a:xfrm>
          <a:prstGeom prst="rect">
            <a:avLst/>
          </a:prstGeom>
        </p:spPr>
      </p:pic>
      <p:pic>
        <p:nvPicPr>
          <p:cNvPr id="12292" name="Picture 4" descr="Fertilizing: It's Mainly About Nitrogen - FineGardening">
            <a:extLst>
              <a:ext uri="{FF2B5EF4-FFF2-40B4-BE49-F238E27FC236}">
                <a16:creationId xmlns:a16="http://schemas.microsoft.com/office/drawing/2014/main" id="{618E3046-46D6-7726-6BA9-72F8A8C4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04" y="4448076"/>
            <a:ext cx="760761" cy="7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C469E56-1ADD-4477-BAB1-5C7455D247B4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24B926-0CCA-48EE-8A2B-F87EF61FA58A}"/>
              </a:ext>
            </a:extLst>
          </p:cNvPr>
          <p:cNvSpPr/>
          <p:nvPr/>
        </p:nvSpPr>
        <p:spPr>
          <a:xfrm>
            <a:off x="430305" y="5683638"/>
            <a:ext cx="53967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Only one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Relationship between X and Y is described by a linear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Changes in Y are assumed to be related to changes in X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125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多元線性回歸的目的是建立一個模型，用以預測連續的數值輸出。這通常涉及找到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自變數（輸入特徵）與因變數（輸出變數）間的數學關係。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新細明體" panose="02020500000000000000" pitchFamily="18" charset="-120"/>
                <a:cs typeface="+mn-cs"/>
              </a:rPr>
              <a:t>MSE, Mean Squared Error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新細明體" panose="02020500000000000000" pitchFamily="18" charset="-120"/>
                <a:cs typeface="+mn-cs"/>
              </a:rPr>
              <a:t>RMSE, Root Mean Squared Error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新細明體" panose="02020500000000000000" pitchFamily="18" charset="-120"/>
                <a:cs typeface="+mn-cs"/>
              </a:rPr>
              <a:t>MAPE, Mean Absolute Percentage Error,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新細明體" panose="02020500000000000000" pitchFamily="18" charset="-120"/>
                <a:cs typeface="+mn-cs"/>
              </a:rPr>
              <a:t>R², Coefficient of Determination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Multiple Linear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多變量線性回歸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21C95B2C-224B-B120-C627-149BE381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869627"/>
            <a:ext cx="4573199" cy="14324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A6BD84C-FFC1-980C-1639-576A265F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590" y="4097938"/>
            <a:ext cx="5726196" cy="4144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0376A0-D2E7-70C2-1800-594E702B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5" y="2884375"/>
            <a:ext cx="1337752" cy="75248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74147A-6A2F-3889-7085-7729070ACF9A}"/>
              </a:ext>
            </a:extLst>
          </p:cNvPr>
          <p:cNvSpPr txBox="1"/>
          <p:nvPr/>
        </p:nvSpPr>
        <p:spPr>
          <a:xfrm>
            <a:off x="7935058" y="3030098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~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Picture 4" descr="Fertilizing: It's Mainly About Nitrogen - FineGardening">
            <a:extLst>
              <a:ext uri="{FF2B5EF4-FFF2-40B4-BE49-F238E27FC236}">
                <a16:creationId xmlns:a16="http://schemas.microsoft.com/office/drawing/2014/main" id="{149F31A5-61EE-6FA5-C376-8D6935AD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159" y="2916248"/>
            <a:ext cx="760761" cy="7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天线宝宝太阳GIF - 下载及分享PHONEKY">
            <a:extLst>
              <a:ext uri="{FF2B5EF4-FFF2-40B4-BE49-F238E27FC236}">
                <a16:creationId xmlns:a16="http://schemas.microsoft.com/office/drawing/2014/main" id="{F1FAF0BC-A2BA-1B30-2A90-176B341C3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8"/>
          <a:stretch/>
        </p:blipFill>
        <p:spPr bwMode="auto">
          <a:xfrm>
            <a:off x="9542466" y="2884375"/>
            <a:ext cx="765672" cy="82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下雨_图片_gif - 图库- 爱给网">
            <a:extLst>
              <a:ext uri="{FF2B5EF4-FFF2-40B4-BE49-F238E27FC236}">
                <a16:creationId xmlns:a16="http://schemas.microsoft.com/office/drawing/2014/main" id="{7953B710-F1A1-BF08-7D82-9848487DD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744" y="2753300"/>
            <a:ext cx="1052231" cy="105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8264BDA-835B-4527-A52D-1860EC0425A1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2F5ABF-B741-4C7D-BFA4-E3A67E7097F1}"/>
              </a:ext>
            </a:extLst>
          </p:cNvPr>
          <p:cNvSpPr/>
          <p:nvPr/>
        </p:nvSpPr>
        <p:spPr>
          <a:xfrm>
            <a:off x="385482" y="5567098"/>
            <a:ext cx="5441578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</a:rPr>
              <a:t>Y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</a:rPr>
              <a:t>：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</a:rPr>
              <a:t>the variable we wish to predict or explain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</a:rPr>
              <a:t>X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</a:rPr>
              <a:t>：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</a:rPr>
              <a:t>the variable used to predict or explain the dependent variable </a:t>
            </a:r>
            <a:endParaRPr lang="zh-TW" altLang="en-US" sz="1200" b="1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179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4" y="1340768"/>
            <a:ext cx="52014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主要目的是找到一條直線（或超平面，在多維特徵的情況下），這條直線以最小化所有數據點與直線（或超平面）之間的距離的平方和的方式，最佳地擬合數據集。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注意事項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對異常值敏感：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OLS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對異常值非常敏感，因為它最小化的是誤差的平方。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僅限於線性關係：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如果數據之間的真實關係是非線性的，那麼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OLS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將無法提供有效的預測。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多重共線性問題：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當一個或多個自變數高度相關時，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OLS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的參數估計可能會不穩定或不可靠。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Ordinary Least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Squares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最小平方法 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(Loss 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最小平方法是針對模型訓練過程的所定義的損失函數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6EE6C7-B17E-2203-7098-5F55D4D1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150" y="1899773"/>
            <a:ext cx="4601217" cy="36104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AA622D-FBEE-AFCE-2E1A-8F99B35E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938095"/>
            <a:ext cx="2880320" cy="2068739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F7AD418D-06C3-47F6-A311-611FF030A03C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57239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Correlation vs. Regression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相關不代表因果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8264BDA-835B-4527-A52D-1860EC0425A1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F12CF4-D53E-4017-93C0-86F330956724}"/>
              </a:ext>
            </a:extLst>
          </p:cNvPr>
          <p:cNvSpPr txBox="1"/>
          <p:nvPr/>
        </p:nvSpPr>
        <p:spPr>
          <a:xfrm>
            <a:off x="390524" y="1340768"/>
            <a:ext cx="52014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Correlation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lvl="0">
              <a:defRPr/>
            </a:pPr>
            <a:r>
              <a:rPr lang="zh-TW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總結兩個或更多數值變量之間的關係的強度和程度</a:t>
            </a:r>
            <a:endParaRPr lang="en-US" altLang="zh-TW" sz="1200" dirty="0">
              <a:solidFill>
                <a:srgbClr val="0D0D0D"/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defRPr/>
            </a:pPr>
            <a:r>
              <a:rPr lang="en-US" altLang="zh-TW" sz="1200" b="1" dirty="0">
                <a:solidFill>
                  <a:srgbClr val="445469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 scatter plot cane be used to show the relationship between two variables</a:t>
            </a:r>
            <a:endParaRPr lang="en-US" altLang="zh-TW" sz="1200" dirty="0">
              <a:solidFill>
                <a:srgbClr val="0D0D0D"/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lang="en-US" altLang="zh-TW" b="1" dirty="0">
                <a:solidFill>
                  <a:srgbClr val="249DCE">
                    <a:lumMod val="75000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Regression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lvl="0">
              <a:defRPr/>
            </a:pPr>
            <a:r>
              <a:rPr lang="zh-TW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回歸來預測、優化或解釋變量之間的數字響應（</a:t>
            </a:r>
            <a:r>
              <a:rPr lang="en-US" altLang="zh-TW" sz="1200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如何影響 </a:t>
            </a:r>
            <a:r>
              <a:rPr lang="en-US" altLang="zh-TW" sz="1200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sz="1200" dirty="0">
              <a:solidFill>
                <a:srgbClr val="0D0D0D"/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200" b="1" dirty="0">
                <a:solidFill>
                  <a:srgbClr val="445469">
                    <a:lumMod val="50000"/>
                  </a:srgb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used to measure the strength of the association between two variables</a:t>
            </a:r>
            <a:endParaRPr lang="zh-TW" altLang="en-US" sz="1200" b="1" dirty="0">
              <a:solidFill>
                <a:srgbClr val="445469">
                  <a:lumMod val="50000"/>
                </a:srgb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823978-A955-441F-B7EF-CF9FD580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57" y="2088774"/>
            <a:ext cx="6124655" cy="3591447"/>
          </a:xfrm>
          <a:prstGeom prst="rect">
            <a:avLst/>
          </a:prstGeom>
        </p:spPr>
      </p:pic>
      <p:pic>
        <p:nvPicPr>
          <p:cNvPr id="2050" name="Picture 2" descr="淺談相關與因果- Marketingdatascience - Medium">
            <a:extLst>
              <a:ext uri="{FF2B5EF4-FFF2-40B4-BE49-F238E27FC236}">
                <a16:creationId xmlns:a16="http://schemas.microsoft.com/office/drawing/2014/main" id="{154D8AE8-C1D5-4620-9F76-468F15FF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3505199"/>
            <a:ext cx="4908177" cy="23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4F37DD-46D2-4E52-931C-BA3670753217}"/>
              </a:ext>
            </a:extLst>
          </p:cNvPr>
          <p:cNvSpPr/>
          <p:nvPr/>
        </p:nvSpPr>
        <p:spPr>
          <a:xfrm>
            <a:off x="1134741" y="42483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相關不代表因果</a:t>
            </a:r>
          </a:p>
        </p:txBody>
      </p:sp>
    </p:spTree>
    <p:extLst>
      <p:ext uri="{BB962C8B-B14F-4D97-AF65-F5344CB8AC3E}">
        <p14:creationId xmlns:p14="http://schemas.microsoft.com/office/powerpoint/2010/main" val="300656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 of Squares: SST, SSR, SSE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 of Squares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回歸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變異量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8264BDA-835B-4527-A52D-1860EC0425A1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976EF4-E256-4EDD-AA0D-4DA012458CC9}"/>
              </a:ext>
            </a:extLst>
          </p:cNvPr>
          <p:cNvGrpSpPr/>
          <p:nvPr/>
        </p:nvGrpSpPr>
        <p:grpSpPr>
          <a:xfrm>
            <a:off x="6434667" y="1210732"/>
            <a:ext cx="4851400" cy="3005668"/>
            <a:chOff x="6816080" y="1820333"/>
            <a:chExt cx="4580053" cy="266188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1B48006F-8B04-4C3E-A6F1-2B88A7D64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31"/>
            <a:stretch/>
          </p:blipFill>
          <p:spPr>
            <a:xfrm>
              <a:off x="6816080" y="2032000"/>
              <a:ext cx="4502080" cy="245021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1DF56B9-E6AD-486B-95C7-9022712630BB}"/>
                </a:ext>
              </a:extLst>
            </p:cNvPr>
            <p:cNvSpPr/>
            <p:nvPr/>
          </p:nvSpPr>
          <p:spPr>
            <a:xfrm>
              <a:off x="10955867" y="1820333"/>
              <a:ext cx="440266" cy="7281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BD4F03E-349D-4CF5-816D-18A696FA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13" y="4506407"/>
            <a:ext cx="4586088" cy="170707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A0184BE-2E61-4AE1-8535-946D545A42AC}"/>
              </a:ext>
            </a:extLst>
          </p:cNvPr>
          <p:cNvSpPr txBox="1"/>
          <p:nvPr/>
        </p:nvSpPr>
        <p:spPr>
          <a:xfrm>
            <a:off x="6872207" y="4241754"/>
            <a:ext cx="158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殘差平方和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(SSE)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32E069-01C9-4755-9D85-D0831D64D20B}"/>
              </a:ext>
            </a:extLst>
          </p:cNvPr>
          <p:cNvSpPr txBox="1"/>
          <p:nvPr/>
        </p:nvSpPr>
        <p:spPr>
          <a:xfrm>
            <a:off x="9544052" y="4241754"/>
            <a:ext cx="158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總平方和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(SST)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67C58E2-475B-4368-B5F2-73C7B6DD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601" y="3371337"/>
            <a:ext cx="2127913" cy="4894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93A39D-D5D0-4539-A0C1-D2FD903457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110"/>
          <a:stretch/>
        </p:blipFill>
        <p:spPr>
          <a:xfrm>
            <a:off x="610652" y="2843475"/>
            <a:ext cx="5282148" cy="169466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F94B1C-BDCD-454D-937E-DA0E3F362C0E}"/>
              </a:ext>
            </a:extLst>
          </p:cNvPr>
          <p:cNvSpPr txBox="1"/>
          <p:nvPr/>
        </p:nvSpPr>
        <p:spPr>
          <a:xfrm>
            <a:off x="10673740" y="2150487"/>
            <a:ext cx="1221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Model fitting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8" name="接點: 弧形 17">
            <a:extLst>
              <a:ext uri="{FF2B5EF4-FFF2-40B4-BE49-F238E27FC236}">
                <a16:creationId xmlns:a16="http://schemas.microsoft.com/office/drawing/2014/main" id="{4044AF66-6012-461E-8DD3-55BCB5A271DB}"/>
              </a:ext>
            </a:extLst>
          </p:cNvPr>
          <p:cNvCxnSpPr>
            <a:endCxn id="16" idx="1"/>
          </p:cNvCxnSpPr>
          <p:nvPr/>
        </p:nvCxnSpPr>
        <p:spPr>
          <a:xfrm>
            <a:off x="10168467" y="2133600"/>
            <a:ext cx="505273" cy="1553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C3352FDC-91EA-42ED-9D10-A71AE07DA87E}"/>
              </a:ext>
            </a:extLst>
          </p:cNvPr>
          <p:cNvSpPr/>
          <p:nvPr/>
        </p:nvSpPr>
        <p:spPr>
          <a:xfrm>
            <a:off x="7620001" y="3378200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0501AB5D-DFBC-4552-8447-8A6E883B98B2}"/>
              </a:ext>
            </a:extLst>
          </p:cNvPr>
          <p:cNvSpPr/>
          <p:nvPr/>
        </p:nvSpPr>
        <p:spPr>
          <a:xfrm>
            <a:off x="7670801" y="2887133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4201164-AEC2-4A34-9F39-1BC60BACBAB2}"/>
              </a:ext>
            </a:extLst>
          </p:cNvPr>
          <p:cNvSpPr/>
          <p:nvPr/>
        </p:nvSpPr>
        <p:spPr>
          <a:xfrm>
            <a:off x="9254067" y="2599266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4E8D9CB3-8EB1-43E2-AA0C-D6FA2849EBB7}"/>
              </a:ext>
            </a:extLst>
          </p:cNvPr>
          <p:cNvSpPr/>
          <p:nvPr/>
        </p:nvSpPr>
        <p:spPr>
          <a:xfrm>
            <a:off x="9448800" y="2133600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9B428D6-D8A5-4390-AEED-466C4C1707C2}"/>
              </a:ext>
            </a:extLst>
          </p:cNvPr>
          <p:cNvSpPr/>
          <p:nvPr/>
        </p:nvSpPr>
        <p:spPr>
          <a:xfrm>
            <a:off x="8830733" y="2633133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0D33425B-BF42-49A3-B985-94233E309190}"/>
              </a:ext>
            </a:extLst>
          </p:cNvPr>
          <p:cNvSpPr/>
          <p:nvPr/>
        </p:nvSpPr>
        <p:spPr>
          <a:xfrm>
            <a:off x="9795933" y="2184400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69B423C-8131-4A43-8C87-F5B6230C3603}"/>
              </a:ext>
            </a:extLst>
          </p:cNvPr>
          <p:cNvSpPr/>
          <p:nvPr/>
        </p:nvSpPr>
        <p:spPr>
          <a:xfrm>
            <a:off x="7958667" y="2971800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3D0C172-A531-4E2A-AE5C-5F289DA68FD8}"/>
              </a:ext>
            </a:extLst>
          </p:cNvPr>
          <p:cNvSpPr/>
          <p:nvPr/>
        </p:nvSpPr>
        <p:spPr>
          <a:xfrm>
            <a:off x="8060267" y="3488267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B0E4E5B-F6A6-4896-9988-FA9478E64D5D}"/>
              </a:ext>
            </a:extLst>
          </p:cNvPr>
          <p:cNvSpPr/>
          <p:nvPr/>
        </p:nvSpPr>
        <p:spPr>
          <a:xfrm>
            <a:off x="8983134" y="2294467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F50050FC-0228-4E87-B3F3-8E7727ED4D17}"/>
              </a:ext>
            </a:extLst>
          </p:cNvPr>
          <p:cNvSpPr/>
          <p:nvPr/>
        </p:nvSpPr>
        <p:spPr>
          <a:xfrm>
            <a:off x="10066867" y="1549400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0FE06C4-5C8F-4EB1-8154-0874C80216A9}"/>
              </a:ext>
            </a:extLst>
          </p:cNvPr>
          <p:cNvSpPr/>
          <p:nvPr/>
        </p:nvSpPr>
        <p:spPr>
          <a:xfrm>
            <a:off x="10227734" y="2429934"/>
            <a:ext cx="160866" cy="16086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86F38D-89C7-417F-BD12-166D65FEB57A}"/>
              </a:ext>
            </a:extLst>
          </p:cNvPr>
          <p:cNvSpPr txBox="1"/>
          <p:nvPr/>
        </p:nvSpPr>
        <p:spPr>
          <a:xfrm>
            <a:off x="390524" y="1340768"/>
            <a:ext cx="563346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lvl="0">
              <a:defRPr/>
            </a:pP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SST= Total Sum of Squares, </a:t>
            </a:r>
            <a:r>
              <a:rPr lang="en-US" altLang="zh-TW" sz="1400" b="1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Total variability</a:t>
            </a:r>
          </a:p>
          <a:p>
            <a:pPr lvl="0">
              <a:defRPr/>
            </a:pP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SSR= Regression Sum of Squares, </a:t>
            </a:r>
            <a:r>
              <a:rPr lang="en-US" altLang="zh-TW" sz="1400" b="1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Explained variability</a:t>
            </a:r>
          </a:p>
          <a:p>
            <a:pPr lvl="0">
              <a:defRPr/>
            </a:pP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SSE= Error Sum of Squares, </a:t>
            </a:r>
            <a:r>
              <a:rPr lang="en-US" altLang="zh-TW" sz="1400" b="1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Unexplained variability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4B0AB38-483B-45F8-B47D-F8741E6C005A}"/>
              </a:ext>
            </a:extLst>
          </p:cNvPr>
          <p:cNvSpPr/>
          <p:nvPr/>
        </p:nvSpPr>
        <p:spPr>
          <a:xfrm>
            <a:off x="756125" y="5126820"/>
            <a:ext cx="5262464" cy="1055575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A3D05A3-BA54-46D7-9691-2E1682B8C9DC}"/>
              </a:ext>
            </a:extLst>
          </p:cNvPr>
          <p:cNvSpPr txBox="1"/>
          <p:nvPr/>
        </p:nvSpPr>
        <p:spPr>
          <a:xfrm>
            <a:off x="1510350" y="5183284"/>
            <a:ext cx="438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</a:p>
          <a:p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 </a:t>
            </a:r>
            <a:r>
              <a:rPr lang="en-US" altLang="zh-TW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SSR=SST</a:t>
            </a: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，那麼回歸模型將捕捉到所有觀察到的變異性，代表模型完美預測</a:t>
            </a:r>
            <a:endParaRPr lang="zh-TW" altLang="en-US" sz="14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6720E142-C92E-4084-8525-29D520212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82" y="5310795"/>
            <a:ext cx="598012" cy="642694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70FBD8-F7C4-442B-BCA4-5A17295877D7}"/>
              </a:ext>
            </a:extLst>
          </p:cNvPr>
          <p:cNvSpPr txBox="1"/>
          <p:nvPr/>
        </p:nvSpPr>
        <p:spPr>
          <a:xfrm>
            <a:off x="4591051" y="4529621"/>
            <a:ext cx="954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0D0D0D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組內變異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74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 Squared 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決定係數</a:t>
            </a:r>
            <a:endParaRPr lang="en-US" altLang="zh-TW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模型對數據的解釋力，表示在自變數和依變數之間的線性關係中，模型能夠解釋的數據變異性的比例。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AAAA40-29E2-2750-79B2-BA4D248024E7}"/>
              </a:ext>
            </a:extLst>
          </p:cNvPr>
          <p:cNvSpPr txBox="1"/>
          <p:nvPr/>
        </p:nvSpPr>
        <p:spPr>
          <a:xfrm>
            <a:off x="390524" y="1340768"/>
            <a:ext cx="56334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平方（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R²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），或稱決定係數，或是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Goodness of fit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(GOF)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 是衡量線性回歸模型解釋數據變異程度的統計指標。它表示模型所捕捉到的因變數的變異量占總變異量的比例。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平方的值範圍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到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。值越接近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，表示模型解釋的變異量越大，意味著模型的預測能力越強。一個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平方值為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則意味著模型根本不解釋任何變異。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注意事項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對異常值敏感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 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R²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）對數據中的異常值較為敏感。異常值可能會導致 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R²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）， 誤差增大，因此它可能高估或低估模型的實際預測能力。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僅限於線性關係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 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R²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）主要用於評估線性回歸模型的擬合效果，並不適用於評估非線性模型或更複雜的關係。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362" name="Picture 2" descr="R-Squared in One Picture - DataScienceCentral.com">
            <a:extLst>
              <a:ext uri="{FF2B5EF4-FFF2-40B4-BE49-F238E27FC236}">
                <a16:creationId xmlns:a16="http://schemas.microsoft.com/office/drawing/2014/main" id="{8CC67B6A-5448-7146-E7C2-57F80FC4B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87"/>
          <a:stretch/>
        </p:blipFill>
        <p:spPr bwMode="auto">
          <a:xfrm>
            <a:off x="5940081" y="1598054"/>
            <a:ext cx="5871916" cy="366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867AB8A-840F-2E27-8240-CB21194A9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2563" y="4784020"/>
            <a:ext cx="3485321" cy="981780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4061AB6-4BB0-470B-ACD8-FBC3D658F096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1816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>
              <a:defRPr/>
            </a:pPr>
            <a:r>
              <a:rPr lang="en-US" altLang="zh-TW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Adjusted R Squared </a:t>
            </a:r>
            <a:r>
              <a:rPr lang="zh-TW" altLang="en-US" sz="3200" b="1" spc="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調整決定係數</a:t>
            </a:r>
            <a:endParaRPr lang="en-US" altLang="zh-TW" sz="3200" b="1" spc="0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模型對數據的解釋力，表示在自變數和依變數之間的線性關係中，模型能夠解釋的數據變異性的比例。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AAAA40-29E2-2750-79B2-BA4D248024E7}"/>
              </a:ext>
            </a:extLst>
          </p:cNvPr>
          <p:cNvSpPr txBox="1"/>
          <p:nvPr/>
        </p:nvSpPr>
        <p:spPr>
          <a:xfrm>
            <a:off x="390524" y="1340768"/>
            <a:ext cx="563346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調整決定係數（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Adjusted R Squared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）是決定係數（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 Squared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的一種改良形式，用於衡量線性回歸模型的解釋能力，特別是當模型中包含多個解釋變量時。與普通的決定係數相比，調整決定係數在模型中加入新的變量時會考慮到自由度的損失，因此它會對模型中變量的數量進行懲罰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F3F129-FDC6-9560-FE9D-ABC0AAE33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94"/>
          <a:stretch/>
        </p:blipFill>
        <p:spPr>
          <a:xfrm>
            <a:off x="522013" y="2852936"/>
            <a:ext cx="3595118" cy="7553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CDD15C-A48F-BC35-3B05-DF01E21E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3" y="3789040"/>
            <a:ext cx="3315163" cy="42868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D8526C3-8ED6-9AA8-9898-4B86D73F7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89"/>
          <a:stretch/>
        </p:blipFill>
        <p:spPr>
          <a:xfrm>
            <a:off x="3931187" y="2942326"/>
            <a:ext cx="2308267" cy="61135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B88CD0C-9C1C-5EBA-5202-1428B16C031C}"/>
              </a:ext>
            </a:extLst>
          </p:cNvPr>
          <p:cNvSpPr txBox="1"/>
          <p:nvPr/>
        </p:nvSpPr>
        <p:spPr>
          <a:xfrm>
            <a:off x="449004" y="4259954"/>
            <a:ext cx="6109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This is because of Ordinary Least Squares: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highlight>
                  <a:srgbClr val="FFFFFF"/>
                </a:highlight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𝑆𝑆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highlight>
                  <a:srgbClr val="FFFFFF"/>
                </a:highlight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R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-&gt; Min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CD42998-5B29-E077-D6B6-D959D53F65A7}"/>
              </a:ext>
            </a:extLst>
          </p:cNvPr>
          <p:cNvGrpSpPr/>
          <p:nvPr/>
        </p:nvGrpSpPr>
        <p:grpSpPr>
          <a:xfrm>
            <a:off x="6566640" y="2357096"/>
            <a:ext cx="5444740" cy="3292571"/>
            <a:chOff x="6333464" y="2276872"/>
            <a:chExt cx="5444740" cy="329257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339F0A2-A84B-7907-13D4-67230948E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464" y="2276872"/>
              <a:ext cx="5444740" cy="3292571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FDB7C8C-2E3D-1F0B-DB3F-DDE48628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37449" y="4295908"/>
              <a:ext cx="504618" cy="28522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37E1184-FD55-0CA0-836A-86831B5D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0905" y="4941168"/>
              <a:ext cx="582324" cy="285220"/>
            </a:xfrm>
            <a:prstGeom prst="rect">
              <a:avLst/>
            </a:prstGeom>
          </p:spPr>
        </p:pic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EFA0E8B8-02F6-69E9-D0C0-041AAD163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40" y="4725144"/>
            <a:ext cx="4420217" cy="1390844"/>
          </a:xfrm>
          <a:prstGeom prst="rect">
            <a:avLst/>
          </a:prstGeom>
        </p:spPr>
      </p:pic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33A11E3-2324-AFFB-BA92-4BBF6B7C6189}"/>
              </a:ext>
            </a:extLst>
          </p:cNvPr>
          <p:cNvCxnSpPr>
            <a:stCxn id="22" idx="3"/>
            <a:endCxn id="4" idx="1"/>
          </p:cNvCxnSpPr>
          <p:nvPr/>
        </p:nvCxnSpPr>
        <p:spPr>
          <a:xfrm flipV="1">
            <a:off x="5475657" y="4003382"/>
            <a:ext cx="1090983" cy="1417184"/>
          </a:xfrm>
          <a:prstGeom prst="bentConnector3">
            <a:avLst>
              <a:gd name="adj1" fmla="val 69956"/>
            </a:avLst>
          </a:prstGeom>
          <a:ln w="28575">
            <a:solidFill>
              <a:srgbClr val="44ABF8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AD0E0B85-3140-BD65-AD91-0DED67BB80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7841" y="3492378"/>
            <a:ext cx="1907573" cy="537344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A5BDDB9-196E-473F-8695-7B14B32DF8D6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90B94B4-5AC6-4762-BB9E-29FDC9FF1FED}"/>
              </a:ext>
            </a:extLst>
          </p:cNvPr>
          <p:cNvSpPr/>
          <p:nvPr/>
        </p:nvSpPr>
        <p:spPr>
          <a:xfrm>
            <a:off x="191344" y="116631"/>
            <a:ext cx="1584176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45243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arketing Pitch - Rocketo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249DCE"/>
      </a:accent1>
      <a:accent2>
        <a:srgbClr val="38ACC3"/>
      </a:accent2>
      <a:accent3>
        <a:srgbClr val="21B3A9"/>
      </a:accent3>
      <a:accent4>
        <a:srgbClr val="5FBD73"/>
      </a:accent4>
      <a:accent5>
        <a:srgbClr val="566986"/>
      </a:accent5>
      <a:accent6>
        <a:srgbClr val="D8D8D8"/>
      </a:accent6>
      <a:hlink>
        <a:srgbClr val="6DA4EC"/>
      </a:hlink>
      <a:folHlink>
        <a:srgbClr val="CF96E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1579</Words>
  <Application>Microsoft Office PowerPoint</Application>
  <PresentationFormat>寬螢幕</PresentationFormat>
  <Paragraphs>156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33" baseType="lpstr">
      <vt:lpstr>-apple-system</vt:lpstr>
      <vt:lpstr>Lato Light</vt:lpstr>
      <vt:lpstr>Microsoft JhengHei UI</vt:lpstr>
      <vt:lpstr>Microsoft YaHei</vt:lpstr>
      <vt:lpstr>sohne</vt:lpstr>
      <vt:lpstr>Söhne</vt:lpstr>
      <vt:lpstr>微軟正黑體</vt:lpstr>
      <vt:lpstr>新細明體</vt:lpstr>
      <vt:lpstr>Arial</vt:lpstr>
      <vt:lpstr>Calibri</vt:lpstr>
      <vt:lpstr>Calibri Light</vt:lpstr>
      <vt:lpstr>Century Gothic</vt:lpstr>
      <vt:lpstr>Georgia</vt:lpstr>
      <vt:lpstr>Wingdings</vt:lpstr>
      <vt:lpstr>Office 佈景主題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翁維陽</dc:creator>
  <cp:lastModifiedBy>翁維陽</cp:lastModifiedBy>
  <cp:revision>30</cp:revision>
  <dcterms:created xsi:type="dcterms:W3CDTF">2024-05-02T08:11:59Z</dcterms:created>
  <dcterms:modified xsi:type="dcterms:W3CDTF">2024-05-03T11:46:58Z</dcterms:modified>
</cp:coreProperties>
</file>